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handoutMasterIdLst>
    <p:handoutMasterId r:id="rId19"/>
  </p:handoutMasterIdLst>
  <p:sldIdLst>
    <p:sldId id="325" r:id="rId4"/>
    <p:sldId id="326" r:id="rId5"/>
    <p:sldId id="371" r:id="rId6"/>
    <p:sldId id="372" r:id="rId7"/>
    <p:sldId id="405" r:id="rId8"/>
    <p:sldId id="373" r:id="rId9"/>
    <p:sldId id="406" r:id="rId10"/>
    <p:sldId id="374" r:id="rId11"/>
    <p:sldId id="407" r:id="rId12"/>
    <p:sldId id="375" r:id="rId13"/>
    <p:sldId id="408" r:id="rId14"/>
    <p:sldId id="376" r:id="rId15"/>
    <p:sldId id="409" r:id="rId16"/>
    <p:sldId id="404" r:id="rId17"/>
    <p:sldId id="4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4" autoAdjust="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7EA394-6303-4307-948D-7EDE62ABBDF6}" type="datetimeFigureOut">
              <a:rPr lang="fa-IR" smtClean="0"/>
              <a:t>1443/07/19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7E1B35-BF37-4921-B9AD-C5B9CFB075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970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1A15-3A12-4284-A1A6-3217260A32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141095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3D3D178E-2CEF-4826-9967-0FB99328759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40769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10F-7E01-4405-9F57-3C13B0A4F5F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460225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B85F-2C7F-4336-8373-630616828E68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33651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CA3B-5E9D-450B-B296-7C10014118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31143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6B85-8CF5-4EFD-98AB-24BF955E820F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83898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950" y="6376988"/>
            <a:ext cx="2133600" cy="36512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305FE22-7A38-4A35-8C2C-3D6EA4622CB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826253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29E2-0325-4301-AF55-0E92DE2633A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85546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4E5D-4DB8-4EC3-B69D-CF9D41F69AA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621241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F571-0625-4988-AF4C-298B2E2CF624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957541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2EF-4391-4235-9E7E-0EAF2DE83CC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101723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131C-6907-43B2-8E3A-5ABAD550A85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107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73025"/>
            <a:ext cx="8083550" cy="69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968375"/>
            <a:ext cx="3935413" cy="514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9038" y="968375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9038" y="3619500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0411-61CB-47E6-812F-B23857B2D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586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1A15-3A12-4284-A1A6-3217260A32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273096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3D3D178E-2CEF-4826-9967-0FB99328759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9916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10F-7E01-4405-9F57-3C13B0A4F5F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917183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B85F-2C7F-4336-8373-630616828E68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32647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CA3B-5E9D-450B-B296-7C10014118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13777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6B85-8CF5-4EFD-98AB-24BF955E820F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339010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950" y="6376988"/>
            <a:ext cx="2133600" cy="36512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305FE22-7A38-4A35-8C2C-3D6EA4622CB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97278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29E2-0325-4301-AF55-0E92DE2633A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170235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4E5D-4DB8-4EC3-B69D-CF9D41F69AA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601219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F571-0625-4988-AF4C-298B2E2CF624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459624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2EF-4391-4235-9E7E-0EAF2DE83CC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631142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131C-6907-43B2-8E3A-5ABAD550A85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67521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73025"/>
            <a:ext cx="8083550" cy="69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968375"/>
            <a:ext cx="3935413" cy="514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9038" y="968375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9038" y="3619500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0411-61CB-47E6-812F-B23857B2D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2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D3A0-9DF4-43CE-A3D6-308B5D8D61FC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14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1574B-FA75-4C09-BBFE-B847FC54FC7E}" type="slidenum">
              <a:rPr lang="fa-I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77152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14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1574B-FA75-4C09-BBFE-B847FC54FC7E}" type="slidenum">
              <a:rPr lang="fa-I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77016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3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692696"/>
            <a:ext cx="4755500" cy="6165304"/>
          </a:xfrm>
          <a:prstGeom prst="rect">
            <a:avLst/>
          </a:prstGeo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1520" y="116632"/>
            <a:ext cx="7920880" cy="400110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حسابداری اموال  و دارایی های ثابت فرایند 4 </a:t>
            </a:r>
            <a:endParaRPr lang="fa-IR" sz="20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58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23861"/>
              </p:ext>
            </p:extLst>
          </p:nvPr>
        </p:nvGraphicFramePr>
        <p:xfrm>
          <a:off x="1187624" y="116629"/>
          <a:ext cx="6552728" cy="6823548"/>
        </p:xfrm>
        <a:graphic>
          <a:graphicData uri="http://schemas.openxmlformats.org/drawingml/2006/table">
            <a:tbl>
              <a:tblPr rtl="1" firstRow="1" firstCol="1" bandRow="1"/>
              <a:tblGrid>
                <a:gridCol w="5050842"/>
                <a:gridCol w="1501886"/>
              </a:tblGrid>
              <a:tr h="5622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 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4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فرآیند</a:t>
                      </a: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انبار گردانی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حسابداری اموال و دارای های ثابت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3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اداره حسابداری اموال و دارای های ثابت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کنترلی میباشد و  نشان دهنده میزان  تطبیق  موجودی فیریکی کالا با سیتم  حسابداری کالا </a:t>
                      </a:r>
                      <a:r>
                        <a:rPr lang="fa-IR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وخدمات</a:t>
                      </a:r>
                      <a:r>
                        <a:rPr lang="fa-IR" sz="1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این کنترل از نظر حسابرس بسیار با اهمیت و دارای ارزش میباشد  </a:t>
                      </a:r>
                      <a:r>
                        <a:rPr lang="fa-IR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بخشنامه و دستورالعمل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فهرست موجودی انبار به همراه اخرین شماره های رسید  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7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گزارش صحت و سلامت  و تطبیق فیزیک کالا با سیستم حسابداری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7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:اداره پایش و نظارت بر عملکرد مالی  - واحد های تابعه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متخصص دارای دانش حسابداری  موحودی کالا - فرم  های چک لیست کنترلی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روزآمد  - رسیدها و حواله ها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Slide 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پایان هر سال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آیین نامه مالی و معاملاتی دانشگاه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قانون محاسبات عمومی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نسبت  تطبیق  کالای ثبت شده در سیستم با فیزیک کالا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کنترل  و شفافیت مالی  در خصوص موجودی انبار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61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   هما دولتخواه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 هما دولتخواه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68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53" y="1073931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حسابداری اموال و دارایی های ثابت فرایند 5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1364" y="1425792"/>
            <a:ext cx="4631389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18889"/>
              </p:ext>
            </p:extLst>
          </p:nvPr>
        </p:nvGraphicFramePr>
        <p:xfrm>
          <a:off x="1475656" y="116631"/>
          <a:ext cx="6336704" cy="6668607"/>
        </p:xfrm>
        <a:graphic>
          <a:graphicData uri="http://schemas.openxmlformats.org/drawingml/2006/table">
            <a:tbl>
              <a:tblPr rtl="1" firstRow="1" firstCol="1" bandRow="1"/>
              <a:tblGrid>
                <a:gridCol w="4884331"/>
                <a:gridCol w="1452373"/>
              </a:tblGrid>
              <a:tr h="5557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 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167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فرآیند</a:t>
                      </a: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فرایند اموال بدون شناسنامه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حسابداری اموال و دارای های ثابت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3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اداره حسابداری اموال و دارای های ثابت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</a:t>
                      </a: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نشان دهنده  تعداد اموال بدون پلاک در واحد ها میباشد که پس از شناسایی در سیستم اموال به ثبت خواهد رسید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بخشنامه و دستورالعمل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فهرست اموال فاقد پلاک 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ثبت اموال در سیستم روزآمد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0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  واحد های تابعه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متخصص دارای دانش حسابداری اموال - فرم  های چک لیست کنترلی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روزآمد  -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 با تناسب با نیاز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آیین نامه مالی و معاملاتی دانشگاه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قانون محاسبات عمومی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نسبت  اموال فاقد پلاک به کل اموال    </a:t>
                      </a: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Slide 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ثبت اموال فاقد پلاک  در سیستم حسابداری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8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   هما دولتخواه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 هما دولتخواه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36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2525" y="116632"/>
            <a:ext cx="8928992" cy="6682009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875" y="40402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994" y="420719"/>
            <a:ext cx="5444011" cy="601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13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2525" y="116632"/>
            <a:ext cx="8928992" cy="6682009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875" y="40402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72061"/>
              </p:ext>
            </p:extLst>
          </p:nvPr>
        </p:nvGraphicFramePr>
        <p:xfrm>
          <a:off x="1619672" y="260648"/>
          <a:ext cx="5976663" cy="6489955"/>
        </p:xfrm>
        <a:graphic>
          <a:graphicData uri="http://schemas.openxmlformats.org/drawingml/2006/table">
            <a:tbl>
              <a:tblPr rtl="1" firstRow="1" firstCol="1" bandRow="1"/>
              <a:tblGrid>
                <a:gridCol w="4501622"/>
                <a:gridCol w="1475041"/>
              </a:tblGrid>
              <a:tr h="5013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 شماره 6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1260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فرآیند</a:t>
                      </a:r>
                      <a:r>
                        <a:rPr lang="en-US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2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آموزش و توانمند سازی  کارکنان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حسابداری اموال </a:t>
                      </a:r>
                      <a:r>
                        <a:rPr lang="fa-IR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</a:t>
                      </a:r>
                      <a:r>
                        <a:rPr lang="en-US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Slide 3</a:t>
                      </a:r>
                      <a:r>
                        <a:rPr lang="fa-IR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دارای های ثابت   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 اداره حسابداری اموال و دارای های ثابت   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آموزشی   میباشد و با هدف افزایش سطح دانش  مالی  و از بین بردن فاصله های وضع موجود با وضع مطلوب در  گروه هدف  با توجه به ضروریات  اقتضایی  همیشه به عنوان </a:t>
                      </a:r>
                      <a:r>
                        <a:rPr lang="fa-IR" sz="1000" b="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نیاز</a:t>
                      </a:r>
                      <a:r>
                        <a:rPr lang="en-US" sz="1000" b="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000" b="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  ارزش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سازمانی  در بالا بردن سطح دانش کارکنان از اشتباهات پیشگیری کرده است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5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نیاز سنجی آموزشی  ( با توجه به میزان انحرافات در ثبت های مالی -  قوانین و مقررات جدید 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تکرار به جهت یادآوری )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ارزیابی دانش و مهارت های کارکنان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3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پشتیبانی 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</a:t>
                      </a:r>
                      <a:r>
                        <a:rPr lang="en-US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مدیریت توسعه و تحول 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واحد های تابعه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 متخصص برای آموزش  -  بسته های آموزشی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 هر شش ماه و با توجه به نیاز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8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مقررات  آموزش های ضمن خدمت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9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نفر ساعت آموزش   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آموزشی  در راستای  توانمند سازی و افزایش سطح دانش کارکنان 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جلوگیری از انحرافات 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   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0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 هما دولتخواه 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هما دولتخواه 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03" marR="37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7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550" y="4221163"/>
            <a:ext cx="74295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r>
              <a:rPr lang="fa-IR" sz="2400" dirty="0" smtClean="0">
                <a:solidFill>
                  <a:prstClr val="black"/>
                </a:solidFill>
                <a:latin typeface="Arial" pitchFamily="34" charset="0"/>
                <a:cs typeface="B Homa" pitchFamily="2" charset="-78"/>
              </a:rPr>
              <a:t>فرایند های مدیریت امور مالی ستاد</a:t>
            </a:r>
          </a:p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r>
              <a:rPr lang="fa-IR" sz="2400" dirty="0" smtClean="0">
                <a:solidFill>
                  <a:prstClr val="black"/>
                </a:solidFill>
                <a:latin typeface="Arial" pitchFamily="34" charset="0"/>
                <a:cs typeface="B Homa" pitchFamily="2" charset="-78"/>
              </a:rPr>
              <a:t>بهمن ماه  1400</a:t>
            </a:r>
          </a:p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endParaRPr lang="fa-IR" sz="2400" dirty="0" smtClean="0">
              <a:solidFill>
                <a:prstClr val="black"/>
              </a:solidFill>
              <a:latin typeface="Arial" pitchFamily="34" charset="0"/>
              <a:cs typeface="B Homa" pitchFamily="2" charset="-78"/>
            </a:endParaRPr>
          </a:p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12291" name="Picture 3" descr="Iums.ac.i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787525"/>
            <a:ext cx="21526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29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53" y="1073931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حسابداری اموال و دارایی های ثابت 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21599"/>
              </p:ext>
            </p:extLst>
          </p:nvPr>
        </p:nvGraphicFramePr>
        <p:xfrm>
          <a:off x="179512" y="1556798"/>
          <a:ext cx="8767487" cy="5278437"/>
        </p:xfrm>
        <a:graphic>
          <a:graphicData uri="http://schemas.openxmlformats.org/drawingml/2006/table">
            <a:tbl>
              <a:tblPr rtl="1" firstRow="1" firstCol="1" bandRow="1"/>
              <a:tblGrid>
                <a:gridCol w="862611"/>
                <a:gridCol w="3304281"/>
                <a:gridCol w="934496"/>
                <a:gridCol w="934496"/>
                <a:gridCol w="862611"/>
                <a:gridCol w="1868992"/>
              </a:tblGrid>
              <a:tr h="1316057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مدیریت امور مالی (حسابداری اموال </a:t>
                      </a: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 دارایی های ثابت </a:t>
                      </a:r>
                      <a:r>
                        <a:rPr lang="ar-SA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732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عنوان فرایند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فرایند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اصلی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پشتیبانی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مدیریتی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7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فرایند ثبت اموال در سامانه سادا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4" action="ppaction://hlinksldjump"/>
                        </a:rPr>
                        <a:t>فرایند مازاد تجدید ارزیابی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5" action="ppaction://hlinksldjump"/>
                        </a:rPr>
                        <a:t>فرایند</a:t>
                      </a:r>
                      <a:r>
                        <a:rPr lang="fa-IR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5" action="ppaction://hlinksldjump"/>
                        </a:rPr>
                        <a:t> اسقاط و حذف و اهدای اموال منقول مازاد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1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defTabSz="914400" rtl="1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6" action="ppaction://hlinksldjump"/>
                        </a:rPr>
                        <a:t>فرایند انبار گردانی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7" action="ppaction://hlinksldjump"/>
                        </a:rPr>
                        <a:t>فرایند اموال بدون شناسنامه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7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8" action="ppaction://hlinksldjump"/>
                        </a:rPr>
                        <a:t>فرایند آموزش و توانمند سازی کارکنان واحد های تابعه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8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53" y="1073931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حسابداری اموال و دارایی های ثابت  فرایند 1 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1073930"/>
            <a:ext cx="5996951" cy="578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2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21700"/>
              </p:ext>
            </p:extLst>
          </p:nvPr>
        </p:nvGraphicFramePr>
        <p:xfrm>
          <a:off x="755576" y="116630"/>
          <a:ext cx="7272808" cy="6741371"/>
        </p:xfrm>
        <a:graphic>
          <a:graphicData uri="http://schemas.openxmlformats.org/drawingml/2006/table">
            <a:tbl>
              <a:tblPr rtl="1" firstRow="1" firstCol="1" bandRow="1"/>
              <a:tblGrid>
                <a:gridCol w="5605880"/>
                <a:gridCol w="1666928"/>
              </a:tblGrid>
              <a:tr h="56417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1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770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فرآیند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ثبت اموال در سامانه سادا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حسابداری اموال و دارای های ثابت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اداره حسابداری اموال و دارایی های ثابت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یک پارچه شدن  و دسترسی سریع به اطلاعات اموال  غیر منقول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8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اسناد اوقافی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صلح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هبه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وقفی- استجاری- اجاره بشرط تملیک .........  ( دارایی های غیر منقول )    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اخذ گزارش کلی  و جزئی اسناد ثبت شده  از سامانه  جامع  املاک سادا  به تفکیک نوع سند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Slide 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5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  اداره کل  اموال دولتی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16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 نیرون انسانی متخصص  دارای دانش  حسابداری اموال -  سامانه سادا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روزآمد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اسناد مالی دارایی های غیر منقول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Slide 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8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 با توجه به نیاز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45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آیین نامه مالی و معاملاتی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قوانین حاکم بر صدور اسناد مالی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قانون بودجه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5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 :  نسبت اسناد بارگذاری شده  به تفکیک  نوع سند به کل اسناد    در سال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شفافیت  مالی و تصمیم گیری  - گزارشگری مالی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نظارت و ارزیابی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8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  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مدیران ارشد سازمانی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وزارت بهداشت و درمان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اداره کل اموال دولتی وزارت اور اقتصاد و دارایی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5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66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هما دولتخواه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 هما دولتخواه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55" marR="38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33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53" y="1073931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حسابداری اموال  و دارایی های ثابت فرایند 2 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1196752"/>
            <a:ext cx="6048672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5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20926"/>
              </p:ext>
            </p:extLst>
          </p:nvPr>
        </p:nvGraphicFramePr>
        <p:xfrm>
          <a:off x="1187624" y="116633"/>
          <a:ext cx="6552728" cy="6766985"/>
        </p:xfrm>
        <a:graphic>
          <a:graphicData uri="http://schemas.openxmlformats.org/drawingml/2006/table">
            <a:tbl>
              <a:tblPr rtl="1" firstRow="1" firstCol="1" bandRow="1"/>
              <a:tblGrid>
                <a:gridCol w="5050843"/>
                <a:gridCol w="1501885"/>
              </a:tblGrid>
              <a:tr h="5411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  </a:t>
                      </a:r>
                      <a:r>
                        <a:rPr lang="fa-IR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2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657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فرآیند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مازاد تجدید ارزیابی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ادره حسابداری اموال و دارایی های ثابت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ادره حسابداری اموال و دارایی های ثابت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7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شناخت  میباشد که چنانچه ارزش منصفانه دارایی قابل اندازه گیری باشد باید آن را به مبلغ ارزش منصفانه در تاریخ تجدید ارزیابی پس از کسر استهلاک انباشته و کاهش ارزش انباشته ارایه کرد در این فرایند ارزش دارایی ها به روز و افزایش مبلغ دفتری به عنوان مازاد تجدید ارزیابی ثبت خواهد شد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7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ابلاغ دستورالعمل  وزارت متبوع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افزایش مبلغ دفتری دارایی های تجدید ارزیابی شده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01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  اداره نظارت بر عملکرد مالی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متخصص دارای دانش حسابداری اموال و استاندارد های حسابداری -فرم  های چک لیست کنترلی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روزآمد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اموال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مطابق با استاندارد های حسابداری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01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دستورالعمل ها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آیین نامه مالی و معاملاتی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استاندارد های حسابداری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  نسبت قیمت پیشنهادی کارشناسی شده به ارزش دفتری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1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شناخت و کنترل -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2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   هما دولتخواه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 هما دولتخواه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630" marR="37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30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9951" y="764704"/>
            <a:ext cx="4804098" cy="6093296"/>
          </a:xfrm>
          <a:prstGeom prst="rect">
            <a:avLst/>
          </a:prstGeo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51520" y="116632"/>
            <a:ext cx="7920880" cy="400110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حسابداری اموال  و دارایی های ثابت فرایند 3 </a:t>
            </a:r>
            <a:endParaRPr lang="fa-IR" sz="20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156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82201"/>
              </p:ext>
            </p:extLst>
          </p:nvPr>
        </p:nvGraphicFramePr>
        <p:xfrm>
          <a:off x="1619672" y="116629"/>
          <a:ext cx="5356544" cy="6761154"/>
        </p:xfrm>
        <a:graphic>
          <a:graphicData uri="http://schemas.openxmlformats.org/drawingml/2006/table">
            <a:tbl>
              <a:tblPr rtl="1" firstRow="1" firstCol="1" bandRow="1"/>
              <a:tblGrid>
                <a:gridCol w="4128824"/>
                <a:gridCol w="1227720"/>
              </a:tblGrid>
              <a:tr h="5622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  </a:t>
                      </a:r>
                      <a:r>
                        <a:rPr lang="fa-IR" sz="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3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760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فرآیند</a:t>
                      </a: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اسقاط و حذف و اهدای اموال منقول مازاد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ادره حسابداری اموال و دارایی های ثابت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3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ادره حسابداری اموال و دارایی های ثابت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9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فرایند  کاهش ارزش دارایی  در دفاتر واحد میباشد  به دلیل خسارت فیزیکی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بلااستفاده ماندن  و یا  اهدا  صورت میپذیرد -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7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مجوز اسقاط و یا اهدا و یا فروش 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7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اسقاط( فروش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اهداء)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7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Slide 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  واحد های تابعه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</a:t>
                      </a:r>
                      <a:r>
                        <a:rPr lang="fa-IR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مصرفی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نیروی انسانی متخصص دارای دانش حسابداری اموال - (نرم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افزار، سخت افزار، فرم ها و...) : فرم  های چک لیست کنترلی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––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اموال  - فرم های 16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با توجه به نیاز   -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0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دستورالعمل ها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آیین نامه مالی و معاملاتی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استاندارد های حسابداری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  نسبت اموال اسقاط  یا فروش یا اهدا شده به کل اموال واحد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خروج اموال بلا استفاده از واحد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61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   هما دولتخواه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 هما دولتخواه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48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3776</TotalTime>
  <Words>1556</Words>
  <Application>Microsoft Office PowerPoint</Application>
  <PresentationFormat>On-screen Show (4:3)</PresentationFormat>
  <Paragraphs>274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 Homa</vt:lpstr>
      <vt:lpstr>B Nazanin</vt:lpstr>
      <vt:lpstr>B Zar</vt:lpstr>
      <vt:lpstr>Calibri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Paria Saatchi</dc:creator>
  <cp:lastModifiedBy>نرگس حکیمی عصمت پرست</cp:lastModifiedBy>
  <cp:revision>324</cp:revision>
  <cp:lastPrinted>2022-02-13T10:03:30Z</cp:lastPrinted>
  <dcterms:created xsi:type="dcterms:W3CDTF">2013-01-16T11:19:29Z</dcterms:created>
  <dcterms:modified xsi:type="dcterms:W3CDTF">2022-02-20T08:52:33Z</dcterms:modified>
</cp:coreProperties>
</file>